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4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44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29947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6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01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86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2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2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96090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7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12.11.2014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7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microsoft.com/office/2007/relationships/hdphoto" Target="../media/hdphoto1.wdp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microsoft.com/office/2007/relationships/hdphoto" Target="../media/hdphoto1.wdp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CC3300"/>
                </a:solidFill>
                <a:latin typeface="Calibri" panose="020F0502020204030204" pitchFamily="34" charset="0"/>
              </a:rPr>
              <a:t>Biskupské gymnázium, Základní škola a Mateřská škola </a:t>
            </a:r>
            <a:r>
              <a:rPr lang="cs-CZ" b="1" dirty="0" err="1">
                <a:solidFill>
                  <a:srgbClr val="CC3300"/>
                </a:solidFill>
                <a:latin typeface="Calibri" panose="020F0502020204030204" pitchFamily="34" charset="0"/>
              </a:rPr>
              <a:t>Bohosudov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cs-CZ" sz="2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Koněvova 100, 417 42 Krupka</a:t>
            </a:r>
            <a:r>
              <a:rPr lang="cs-CZ" sz="2400" dirty="0">
                <a:latin typeface="Calibri" panose="020F0502020204030204" pitchFamily="34" charset="0"/>
              </a:rPr>
              <a:t/>
            </a:r>
            <a:br>
              <a:rPr lang="cs-CZ" sz="2400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523810" cy="13619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6681248" cy="35406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01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66">
        <p:split orient="vert"/>
      </p:transition>
    </mc:Choice>
    <mc:Fallback>
      <p:transition spd="slow" advTm="32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err="1" smtClean="0">
                <a:solidFill>
                  <a:srgbClr val="FF0000"/>
                </a:solidFill>
              </a:rPr>
              <a:t>řekáááááá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lnSpcReduction="10000"/>
          </a:bodyPr>
          <a:lstStyle/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Jezy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C:\Users\MGR~1.RAD\AppData\Local\Temp\Rar$DI45.010\DSC021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8052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MGR~1.RAD\AppData\Local\Temp\Rar$DI52.621\DSC021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66119" cy="508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Mgr. Radka Kollárová\Radka Kollárová\kurzy\vodák\2014\vodák 2014 web\foto na web\SDC134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8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8"/>
    </mc:Choice>
    <mc:Fallback>
      <p:transition spd="slow" advTm="1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r>
              <a:rPr lang="cs-CZ" sz="5400" b="1" dirty="0" err="1" smtClean="0">
                <a:solidFill>
                  <a:srgbClr val="FF0000"/>
                </a:solidFill>
              </a:rPr>
              <a:t>relax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lnSpcReduction="10000"/>
          </a:bodyPr>
          <a:lstStyle/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suchu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 descr="C:\Users\Mgr. Radka Kollárová\Radka Kollárová\kurzy\vodák\2014\foto na web\SDC133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1700"/>
            <a:ext cx="4608512" cy="388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~1.RAD\AppData\Local\Temp\Rar$DI27.774\547678_116871558453653_40210471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858207" cy="358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C:\Users\MGR~1.RAD\AppData\Local\Temp\Rar$DI22.649\537753_3560884826318_797977261_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14"/>
            <a:ext cx="6207224" cy="505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Mgr. Radka Kollárová\Radka Kollárová\kurzy\vodák\2014\vodák 2014 web\foto na web\SDC1339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13"/>
            <a:ext cx="9396536" cy="68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53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1"/>
    </mc:Choice>
    <mc:Fallback>
      <p:transition spd="slow" advTm="1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r>
              <a:rPr lang="cs-CZ" sz="5400" b="1" dirty="0" err="1" smtClean="0">
                <a:solidFill>
                  <a:srgbClr val="FF0000"/>
                </a:solidFill>
              </a:rPr>
              <a:t>relax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lnSpcReduction="10000"/>
          </a:bodyPr>
          <a:lstStyle/>
          <a:p>
            <a:pPr marL="2606675" indent="-641350"/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vodě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F:\2011_foto - voda\06_Ohře\P10601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49035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F:\2011_foto - voda\06_Ohře\P10601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2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4"/>
    </mc:Choice>
    <mc:Fallback>
      <p:transition spd="slow" advTm="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Koupání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lnSpcReduction="10000"/>
          </a:bodyPr>
          <a:lstStyle/>
          <a:p>
            <a:pPr marL="1082675" indent="-635000"/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Dobrovolné</a:t>
            </a: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Nedobrovolné</a:t>
            </a: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F:\2011_foto - voda\06_Ohře\P106017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1291" r="24396" b="25000"/>
          <a:stretch/>
        </p:blipFill>
        <p:spPr bwMode="auto">
          <a:xfrm>
            <a:off x="3419873" y="21094"/>
            <a:ext cx="5724128" cy="3983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Mgr. Radka Kollárová\Radka Kollárová\kurzy\vodák\2014\foto na web\SDC1334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9167" r="17500" b="32500"/>
          <a:stretch/>
        </p:blipFill>
        <p:spPr bwMode="auto">
          <a:xfrm>
            <a:off x="179512" y="1700808"/>
            <a:ext cx="4464496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Mgr. Radka Kollárová\Radka Kollárová\kurzy\vodák\2014\foto na web\SDC1337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4"/>
            <a:ext cx="9144000" cy="681398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60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6"/>
    </mc:Choice>
    <mc:Fallback>
      <p:transition spd="slow" advTm="1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Vylévání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5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/>
                </a:effectLst>
                <a:latin typeface="Franklin Gothic Medium"/>
                <a:ea typeface="+mj-ea"/>
                <a:cs typeface="+mj-cs"/>
              </a:rPr>
              <a:t>…a sušení</a:t>
            </a:r>
            <a:endParaRPr lang="cs-CZ" sz="54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C:\Users\Mgr. Radka Kollárová\Radka Kollárová\kurzy\vodák\2014\foto na web\SDC134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0" y="1196752"/>
            <a:ext cx="407124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Mgr. Radka Kollárová\Radka Kollárová\kurzy\vodák\2014\foto na web\SDC1337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724128" cy="415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F:\2011_foto - voda\06_Ohře\P106006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" y="30020"/>
            <a:ext cx="9120674" cy="68279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44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6"/>
    </mc:Choice>
    <mc:Fallback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zábava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C:\Users\MGR~1.RAD\AppData\Local\Temp\Rar$DI59.100\DSC021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32048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Mgr. Radka Kollárová\Radka Kollárová\kurzy\vodák\2014\vodák 2014 web\foto na web\SDC133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97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6"/>
    </mc:Choice>
    <mc:Fallback>
      <p:transition spd="slow" advTm="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Táboření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Rozdělávání ohně</a:t>
            </a: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C:\Users\Mgr. Radka Kollárová\Desktop\fotky\2012\Vodák 2012\DSC020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" y="1772816"/>
            <a:ext cx="4906888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~1.RAD\AppData\Local\Temp\Rar$DI03.955\547741_116871351787007_1044814748_n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60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0"/>
    </mc:Choice>
    <mc:Fallback>
      <p:transition spd="slow" advTm="1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Táboření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Stanování</a:t>
            </a: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Balení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 descr="F:\2011_foto - voda\P6050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21907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2011_foto - voda\vodák\PICT00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35974" r="44994" b="28504"/>
          <a:stretch/>
        </p:blipFill>
        <p:spPr bwMode="auto">
          <a:xfrm>
            <a:off x="251520" y="1723095"/>
            <a:ext cx="2836508" cy="18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2011_foto - voda\vodák\PICT01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F:\2011_foto - voda\06_Ohře\P106013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7"/>
            <a:ext cx="8532440" cy="580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F:\2011_foto - voda\06_Ohře\P1060006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2" b="10999"/>
          <a:stretch/>
        </p:blipFill>
        <p:spPr bwMode="auto">
          <a:xfrm>
            <a:off x="0" y="0"/>
            <a:ext cx="4607496" cy="507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. Radka Kollárová\Radka Kollárová\kurzy\vodák\2014\foto na web\SDC1342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321"/>
            <a:ext cx="9144000" cy="67636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58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6"/>
    </mc:Choice>
    <mc:Fallback>
      <p:transition spd="slow" advTm="21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učitelé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10778" b="19954"/>
          <a:stretch/>
        </p:blipFill>
        <p:spPr bwMode="auto">
          <a:xfrm>
            <a:off x="2159731" y="883102"/>
            <a:ext cx="3115437" cy="220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21787" r="11944"/>
          <a:stretch/>
        </p:blipFill>
        <p:spPr bwMode="auto">
          <a:xfrm>
            <a:off x="5645021" y="13184"/>
            <a:ext cx="3340360" cy="245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4" y="2843737"/>
            <a:ext cx="3997137" cy="29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 descr="F:\2011_foto - voda\06_Ohře\P106018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20887" r="10007" b="11139"/>
          <a:stretch/>
        </p:blipFill>
        <p:spPr bwMode="auto">
          <a:xfrm>
            <a:off x="4761163" y="1984867"/>
            <a:ext cx="3980115" cy="274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52" y="3789040"/>
            <a:ext cx="4173592" cy="313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ázek 13" descr="F:\2011_foto - voda\06_Ohře\P106022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4" y="0"/>
            <a:ext cx="9153994" cy="691923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63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9"/>
    </mc:Choice>
    <mc:Fallback>
      <p:transition spd="slow" advTm="1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124744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err="1" smtClean="0">
                <a:solidFill>
                  <a:srgbClr val="FF0000"/>
                </a:solidFill>
              </a:rPr>
              <a:t>Ahóóój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Picture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31315" r="5298"/>
          <a:stretch/>
        </p:blipFill>
        <p:spPr bwMode="auto">
          <a:xfrm>
            <a:off x="-133064" y="1340768"/>
            <a:ext cx="92525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8"/>
    </mc:Choice>
    <mc:Fallback>
      <p:transition spd="slow" advTm="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Sportovní kurzy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299648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Žáci školy každý rok absolvují v </a:t>
            </a:r>
            <a:r>
              <a:rPr lang="cs-CZ" sz="4000" dirty="0" smtClean="0"/>
              <a:t>některých </a:t>
            </a:r>
            <a:r>
              <a:rPr lang="cs-CZ" sz="4000" dirty="0"/>
              <a:t>ročnících kurzy, které jsou zaměřené na různé aktivity.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195736" y="4005064"/>
            <a:ext cx="6795864" cy="2319536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Zimní kurz</a:t>
            </a:r>
          </a:p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Cykloturistický kurz</a:t>
            </a:r>
          </a:p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Vodácký kurz</a:t>
            </a:r>
            <a:endParaRPr lang="cs-CZ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46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6"/>
    </mc:Choice>
    <mc:Fallback>
      <p:transition spd="slow" advTm="1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          Vodácký kurz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307309"/>
          </a:xfrm>
        </p:spPr>
        <p:txBody>
          <a:bodyPr/>
          <a:lstStyle/>
          <a:p>
            <a:pPr marL="0" indent="0">
              <a:buNone/>
            </a:pPr>
            <a:r>
              <a:rPr lang="cs-CZ" sz="4800" b="1" dirty="0">
                <a:solidFill>
                  <a:srgbClr val="FF0000"/>
                </a:solidFill>
              </a:rPr>
              <a:t>Třída</a:t>
            </a:r>
            <a:r>
              <a:rPr lang="cs-CZ" sz="4800" b="1" dirty="0" smtClean="0">
                <a:solidFill>
                  <a:srgbClr val="FF0000"/>
                </a:solidFill>
              </a:rPr>
              <a:t>:</a:t>
            </a:r>
            <a:r>
              <a:rPr lang="cs-CZ" sz="4800" b="1" dirty="0" smtClean="0">
                <a:solidFill>
                  <a:srgbClr val="C00000"/>
                </a:solidFill>
              </a:rPr>
              <a:t> </a:t>
            </a:r>
            <a:r>
              <a:rPr lang="cs-CZ" sz="4800" b="1" dirty="0" smtClean="0"/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septima</a:t>
            </a:r>
            <a:endParaRPr lang="cs-CZ" sz="4800" b="1" dirty="0" smtClean="0"/>
          </a:p>
          <a:p>
            <a:pPr marL="0" indent="0">
              <a:buNone/>
            </a:pPr>
            <a:r>
              <a:rPr lang="cs-CZ" sz="4800" b="1" dirty="0" smtClean="0">
                <a:solidFill>
                  <a:srgbClr val="FF0000"/>
                </a:solidFill>
              </a:rPr>
              <a:t>Termín</a:t>
            </a:r>
            <a:r>
              <a:rPr lang="cs-CZ" sz="4800" b="1" dirty="0">
                <a:solidFill>
                  <a:srgbClr val="FF0000"/>
                </a:solidFill>
              </a:rPr>
              <a:t>:</a:t>
            </a:r>
            <a:r>
              <a:rPr lang="cs-CZ" sz="4800" b="1" dirty="0">
                <a:solidFill>
                  <a:srgbClr val="C0000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červen (5 dní)</a:t>
            </a:r>
            <a:endParaRPr lang="cs-CZ" sz="4800" b="1" dirty="0"/>
          </a:p>
          <a:p>
            <a:pPr marL="0" indent="0">
              <a:buNone/>
            </a:pPr>
            <a:r>
              <a:rPr lang="cs-CZ" sz="4800" b="1" dirty="0">
                <a:solidFill>
                  <a:srgbClr val="FF0000"/>
                </a:solidFill>
              </a:rPr>
              <a:t>Místo:</a:t>
            </a:r>
            <a:r>
              <a:rPr lang="cs-CZ" sz="4800" b="1" dirty="0">
                <a:solidFill>
                  <a:srgbClr val="C0000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řeka Ohře </a:t>
            </a:r>
          </a:p>
          <a:p>
            <a:pPr marL="0" indent="0">
              <a:buNone/>
            </a:pPr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       (Loket – Perštejn)</a:t>
            </a:r>
            <a:endParaRPr lang="cs-CZ" sz="4800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8" y="2886713"/>
            <a:ext cx="557847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"/>
            <a:ext cx="9110203" cy="685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35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5"/>
    </mc:Choice>
    <mc:Fallback>
      <p:transition spd="slow" advTm="13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          Vodácký kurz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Náplň </a:t>
            </a:r>
            <a:r>
              <a:rPr lang="cs-CZ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kurzu</a:t>
            </a: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2060"/>
                </a:solidFill>
              </a:rPr>
              <a:t>výuka a zdokonalování se </a:t>
            </a:r>
            <a:r>
              <a:rPr lang="cs-CZ" b="1" dirty="0" smtClean="0">
                <a:solidFill>
                  <a:srgbClr val="002060"/>
                </a:solidFill>
              </a:rPr>
              <a:t>s technikou jízdy v kánoích</a:t>
            </a:r>
            <a:endParaRPr lang="cs-CZ" b="1" dirty="0">
              <a:solidFill>
                <a:srgbClr val="002060"/>
              </a:solidFill>
            </a:endParaRP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2060"/>
                </a:solidFill>
              </a:rPr>
              <a:t>l</a:t>
            </a:r>
            <a:r>
              <a:rPr lang="cs-CZ" b="1" dirty="0" smtClean="0">
                <a:solidFill>
                  <a:srgbClr val="002060"/>
                </a:solidFill>
              </a:rPr>
              <a:t>etní turistika</a:t>
            </a:r>
            <a:endParaRPr lang="cs-CZ" b="1" dirty="0">
              <a:solidFill>
                <a:srgbClr val="002060"/>
              </a:solidFill>
            </a:endParaRP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b="1" dirty="0" smtClean="0">
                <a:solidFill>
                  <a:srgbClr val="002060"/>
                </a:solidFill>
              </a:rPr>
              <a:t>pobyt </a:t>
            </a:r>
            <a:r>
              <a:rPr lang="cs-CZ" b="1" dirty="0">
                <a:solidFill>
                  <a:srgbClr val="002060"/>
                </a:solidFill>
              </a:rPr>
              <a:t>v </a:t>
            </a:r>
            <a:r>
              <a:rPr lang="cs-CZ" b="1" dirty="0" smtClean="0">
                <a:solidFill>
                  <a:srgbClr val="002060"/>
                </a:solidFill>
              </a:rPr>
              <a:t>přírodě </a:t>
            </a:r>
            <a:endParaRPr lang="cs-CZ" b="1" dirty="0">
              <a:solidFill>
                <a:srgbClr val="002060"/>
              </a:solidFill>
            </a:endParaRP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2060"/>
                </a:solidFill>
              </a:rPr>
              <a:t>navázat užší vztahy jak v třídním kolektivu, tak i s učiteli</a:t>
            </a:r>
          </a:p>
          <a:p>
            <a:pPr marL="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44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0"/>
    </mc:Choice>
    <mc:Fallback>
      <p:transition spd="slow" advTm="1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Ubytování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896544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empy a tábořiště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vlastní stany</a:t>
            </a: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6068"/>
            <a:ext cx="4484184" cy="338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16632"/>
            <a:ext cx="5364089" cy="375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F:\2011_foto - voda\06_Ohře\P10601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6542585" cy="508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MGR~1.RAD\AppData\Local\Temp\Rar$DI17.589\532691_3560940147701_649745576_n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87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1"/>
    </mc:Choice>
    <mc:Fallback>
      <p:transition spd="slow" advTm="1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Stravování - individuální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896544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lužby okolních restaurací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aření na ohni</a:t>
            </a: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C:\Users\MGR~1.RAD\AppData\Local\Temp\Rar$DI31.833\602980_116871035120372_114155494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24847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F:\2011_foto - voda\06_Ohře\P106018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99219"/>
            <a:ext cx="5292080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~1.RAD\AppData\Local\Temp\Rar$DI56.850\DSC0212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219"/>
            <a:ext cx="6948263" cy="520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C:\Users\MGR~1.RAD\AppData\Local\Temp\Rar$DI61.156\DSC0213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56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8"/>
    </mc:Choice>
    <mc:Fallback>
      <p:transition spd="slow" advTm="1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smtClean="0">
                <a:solidFill>
                  <a:srgbClr val="FF0000"/>
                </a:solidFill>
              </a:rPr>
              <a:t>Jízda v lodích - příprava na suchu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89654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C:\Users\MGR~1.RAD\AppData\Local\Temp\Rar$DI08.364\389239_116546718486137_100395714_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0244" r="10001"/>
          <a:stretch/>
        </p:blipFill>
        <p:spPr bwMode="auto">
          <a:xfrm>
            <a:off x="179512" y="908720"/>
            <a:ext cx="2996119" cy="413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C:\Users\MGR~1.RAD\AppData\Local\Temp\Rar$DI14.864\554644_116872121786930_1490713448_n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30" y="1412936"/>
            <a:ext cx="4708737" cy="403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F:\2011_foto - voda\06_Ohře\P10600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936"/>
            <a:ext cx="3923928" cy="544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F:\2011_foto - voda\06_Ohře\P10600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7740352" cy="590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C:\Users\MGR~1.RAD\AppData\Local\Temp\Rar$DI20.656\536048_116546545152821_1110757436_n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64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7"/>
    </mc:Choice>
    <mc:Fallback>
      <p:transition spd="slow" advTm="1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err="1" smtClean="0">
                <a:solidFill>
                  <a:srgbClr val="FF0000"/>
                </a:solidFill>
              </a:rPr>
              <a:t>řekáááááá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Pohodička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Trošku adrenalinu</a:t>
            </a: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C:\Users\MGR~1.RAD\AppData\Local\Temp\Rar$DI20.045\560455_116547685152707_731926773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5065" r="13134" b="13309"/>
          <a:stretch/>
        </p:blipFill>
        <p:spPr bwMode="auto">
          <a:xfrm>
            <a:off x="539552" y="1844824"/>
            <a:ext cx="345638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MGR~1.RAD\AppData\Local\Temp\Rar$DI16.896\556250_3560936707615_579305628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1" b="16357"/>
          <a:stretch/>
        </p:blipFill>
        <p:spPr bwMode="auto">
          <a:xfrm>
            <a:off x="4561046" y="0"/>
            <a:ext cx="4582953" cy="374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~1.RAD\AppData\Local\Temp\Rar$DI24.234\581216_116547005152775_736486872_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27" y="585598"/>
            <a:ext cx="5155772" cy="389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F:\2011_foto - voda\06_Ohře\P106014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35" y="764704"/>
            <a:ext cx="7688390" cy="60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ek 19" descr="F:\2011_foto - voda\06_Ohře\P106019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24193" r="14113" b="10484"/>
          <a:stretch/>
        </p:blipFill>
        <p:spPr bwMode="auto">
          <a:xfrm>
            <a:off x="0" y="-603448"/>
            <a:ext cx="6566113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Mgr. Radka Kollárová\Radka Kollárová\kurzy\vodák\2014\vodák 2014 web\foto na web\SDC1337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14695" r="8163" b="19727"/>
          <a:stretch/>
        </p:blipFill>
        <p:spPr bwMode="auto">
          <a:xfrm>
            <a:off x="-394455" y="-582759"/>
            <a:ext cx="9472126" cy="72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72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5"/>
    </mc:Choice>
    <mc:Fallback>
      <p:transition spd="slow" advTm="21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err="1" smtClean="0">
                <a:solidFill>
                  <a:srgbClr val="FF0000"/>
                </a:solidFill>
              </a:rPr>
              <a:t>řekáááááá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lnSpcReduction="10000"/>
          </a:bodyPr>
          <a:lstStyle/>
          <a:p>
            <a:r>
              <a:rPr lang="cs-CZ" sz="48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cs-CZ" sz="480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oulodění</a:t>
            </a: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Obrázek 11" descr="C:\Users\MGR~1.RAD\AppData\Local\Temp\Rar$DI07.669\389358_3560932027498_1901028601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7427"/>
            <a:ext cx="4533900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F:\2011_foto - voda\06_Ohře\P10600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68" y="51317"/>
            <a:ext cx="4320480" cy="346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MGR~1.RAD\AppData\Local\Temp\Rar$DI10.293\551657_3560932827518_723249887_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28812"/>
            <a:ext cx="6572250" cy="492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F:\2011_foto - voda\06_Ohře\P106001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3"/>
            <a:ext cx="9144000" cy="68283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77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2"/>
    </mc:Choice>
    <mc:Fallback>
      <p:transition spd="slow" advTm="1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2.2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2.4|1.5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.5|2.7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.1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4|2.2|1.4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2.3|2.1|2.5|2.1|3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|1.7|3|2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4|1.7|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2.6|2.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1|2.1|2.2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3|3.2|2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1|2.4|3.3|2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1|2|2.8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.3|2.8|2.9|2.3|2.1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2|2.7|2.4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sta">
  <a:themeElements>
    <a:clrScheme name="Vlastní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FFFF00"/>
      </a:accent1>
      <a:accent2>
        <a:srgbClr val="F3A447"/>
      </a:accent2>
      <a:accent3>
        <a:srgbClr val="FBEF59"/>
      </a:accent3>
      <a:accent4>
        <a:srgbClr val="DD7E0E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142</Words>
  <Application>Microsoft Office PowerPoint</Application>
  <PresentationFormat>Předvádění na obrazovce (4:3)</PresentationFormat>
  <Paragraphs>115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Motiv sady Office</vt:lpstr>
      <vt:lpstr>Cesta</vt:lpstr>
      <vt:lpstr>Biskupské gymnázium, Základní škola a Mateřská škola Bohosudov Koněvova 100, 417 42 Krupka </vt:lpstr>
      <vt:lpstr>Sportovní kurzy</vt:lpstr>
      <vt:lpstr>          Vodácký kurz</vt:lpstr>
      <vt:lpstr>          Vodácký kurz</vt:lpstr>
      <vt:lpstr>Ubytování</vt:lpstr>
      <vt:lpstr>Stravování - individuální</vt:lpstr>
      <vt:lpstr>Jízda v lodích - příprava na suchu</vt:lpstr>
      <vt:lpstr>řekáááááá</vt:lpstr>
      <vt:lpstr>řekáááááá</vt:lpstr>
      <vt:lpstr>řekáááááá</vt:lpstr>
      <vt:lpstr>relax</vt:lpstr>
      <vt:lpstr>relax</vt:lpstr>
      <vt:lpstr>Koupání</vt:lpstr>
      <vt:lpstr>Vylévání</vt:lpstr>
      <vt:lpstr>zábava</vt:lpstr>
      <vt:lpstr>Táboření</vt:lpstr>
      <vt:lpstr>Táboření</vt:lpstr>
      <vt:lpstr>učitelé</vt:lpstr>
      <vt:lpstr>Ahóóój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Biskupské gymnázium, Základní škola a Mateřská škola Bohosudov Koněvova 100, 417 42 Krupka </dc:title>
  <dc:creator>Mgr. Radka Kollárová</dc:creator>
  <cp:lastModifiedBy>Pedagogický sbor</cp:lastModifiedBy>
  <cp:revision>21</cp:revision>
  <dcterms:created xsi:type="dcterms:W3CDTF">2014-11-08T21:26:47Z</dcterms:created>
  <dcterms:modified xsi:type="dcterms:W3CDTF">2014-11-12T14:01:53Z</dcterms:modified>
</cp:coreProperties>
</file>