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</p:sldMasterIdLst>
  <p:sldIdLst>
    <p:sldId id="256" r:id="rId3"/>
    <p:sldId id="257" r:id="rId4"/>
    <p:sldId id="258" r:id="rId5"/>
    <p:sldId id="260" r:id="rId6"/>
    <p:sldId id="261" r:id="rId7"/>
    <p:sldId id="262" r:id="rId8"/>
    <p:sldId id="259" r:id="rId9"/>
    <p:sldId id="27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cs-CZ" smtClean="0"/>
              <a:t>Kliknutím na ikonu přidáte obrázek.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pPr/>
              <a:t>17.10.2017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hyperlink" Target="../../../Desktop/fotky/2014/2014_01_Zimn&#237;%20kurz%20video/00032.MT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hyperlink" Target="../../../Desktop/fotky/2012/2012_01%20Velk&#225;%20&#218;pa/foto%20-%20video%20zimn&#237;%20kurz/5.A8/video/pond&#283;l&#237;/P1160509.MP4" TargetMode="External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1656184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rgbClr val="CC3300"/>
                </a:solidFill>
                <a:latin typeface="Calibri" panose="020F0502020204030204" pitchFamily="34" charset="0"/>
              </a:rPr>
              <a:t>Biskupské gymnázium, Základní škola a Mateřská škola </a:t>
            </a:r>
            <a:r>
              <a:rPr lang="cs-CZ" b="1" dirty="0" err="1">
                <a:solidFill>
                  <a:srgbClr val="CC3300"/>
                </a:solidFill>
                <a:latin typeface="Calibri" panose="020F0502020204030204" pitchFamily="34" charset="0"/>
              </a:rPr>
              <a:t>Bohosudov</a:t>
            </a:r>
            <a:r>
              <a:rPr lang="cs-CZ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/>
            </a:r>
            <a:br>
              <a:rPr lang="cs-CZ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cs-CZ" sz="2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Koněvova 100, 417 42 Krupka</a:t>
            </a:r>
            <a:r>
              <a:rPr lang="cs-CZ" sz="2400" dirty="0">
                <a:latin typeface="Calibri" panose="020F0502020204030204" pitchFamily="34" charset="0"/>
              </a:rPr>
              <a:t/>
            </a:r>
            <a:br>
              <a:rPr lang="cs-CZ" sz="2400" dirty="0">
                <a:latin typeface="Calibri" panose="020F0502020204030204" pitchFamily="34" charset="0"/>
              </a:rPr>
            </a:b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2523810" cy="13619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96952"/>
            <a:ext cx="6681248" cy="354061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2343586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722">
        <p:split orient="vert"/>
      </p:transition>
    </mc:Choice>
    <mc:Fallback>
      <p:transition spd="slow" advTm="17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883035" cy="1339551"/>
          </a:xfrm>
        </p:spPr>
        <p:txBody>
          <a:bodyPr/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Bobování</a:t>
            </a:r>
            <a:endParaRPr lang="cs-CZ" sz="5400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 descr="C:\Users\Mgr. Radka Kollárová\Desktop\fotky\2011\2011_01 zimní kurz\1\foto děti\20.01\IMG_0075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68761"/>
            <a:ext cx="5040559" cy="374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C:\Users\Mgr. Radka Kollárová\Desktop\fotky\2012\foto - video zimní kurz\5.A8\foto\3.úterý\P1010013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37" y="0"/>
            <a:ext cx="4229100" cy="3170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C:\Users\Mgr. Radka Kollárová\Desktop\fotky\2012\foto - video zimní kurz\5.A8\foto\7.sobota\P101000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170554"/>
            <a:ext cx="4705353" cy="368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:\Users\Mgr. Radka Kollárová\Desktop\fotky\2010\2010_01 Velká Úpa sekunda\P103007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245" b="18764"/>
          <a:stretch/>
        </p:blipFill>
        <p:spPr bwMode="auto">
          <a:xfrm>
            <a:off x="27897" y="1268761"/>
            <a:ext cx="7380312" cy="55892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Obrázek 7" descr="C:\Users\Mgr. Radka Kollárová\Desktop\fotky\2012\foto - video zimní kurz\5.A8\foto\3.úterý\P1010005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" y="0"/>
            <a:ext cx="9105438" cy="68579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153556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391"/>
    </mc:Choice>
    <mc:Fallback>
      <p:transition spd="slow" advTm="10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811027" cy="1411559"/>
          </a:xfrm>
        </p:spPr>
        <p:txBody>
          <a:bodyPr/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Zábava </a:t>
            </a:r>
            <a:endParaRPr lang="cs-CZ" sz="5400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 descr="C:\Users\Mgr. Radka Kollárová\Desktop\fotky\2011\2011_01 zimní kurz\1\foto děti\15-16.01\IMG_0045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003"/>
          <a:stretch/>
        </p:blipFill>
        <p:spPr bwMode="auto">
          <a:xfrm>
            <a:off x="35875" y="1412776"/>
            <a:ext cx="5352927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Obrázek 4" descr="C:\Users\Mgr. Radka Kollárová\Desktop\fotky\2012\foto - video zimní kurz\5.A8\foto\5.čtvrtek\IMG_1906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616" y="0"/>
            <a:ext cx="3456384" cy="537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C:\Users\Mgr. Radka Kollárová\Desktop\fotky\2011\2011_01 zimní kurz\2\foto po dnech\5. den\IMG_009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27" t="7976" r="12297" b="25664"/>
          <a:stretch/>
        </p:blipFill>
        <p:spPr bwMode="auto">
          <a:xfrm>
            <a:off x="0" y="4073542"/>
            <a:ext cx="4400550" cy="2852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Obrázek 6" descr="C:\Users\Mgr. Radka Kollárová\Desktop\fotky\2010\2010_01 Velká Úpa kvinta\P102064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08" t="24451"/>
          <a:stretch/>
        </p:blipFill>
        <p:spPr bwMode="auto">
          <a:xfrm>
            <a:off x="4404454" y="3741142"/>
            <a:ext cx="4757879" cy="3264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C:\Users\Mgr. Radka Kollárová\Desktop\fotky\2012\foto - video zimní kurz\5.A8\foto\3.úterý\IMAG005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29" r="7616" b="15673"/>
          <a:stretch/>
        </p:blipFill>
        <p:spPr bwMode="auto">
          <a:xfrm>
            <a:off x="467544" y="128219"/>
            <a:ext cx="4991100" cy="3638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Obrázek 8" descr="C:\Users\Mgr. Radka Kollárová\Desktop\fotky\2011\2011_01 zimní kurz\2\foto po dnech\6. den\IMG_0121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24528" cy="700528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Veselý obličej 9">
            <a:hlinkClick r:id="rId9" action="ppaction://hlinkfile"/>
          </p:cNvPr>
          <p:cNvSpPr/>
          <p:nvPr/>
        </p:nvSpPr>
        <p:spPr>
          <a:xfrm>
            <a:off x="755576" y="5499752"/>
            <a:ext cx="1008112" cy="953584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831267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8413"/>
    </mc:Choice>
    <mc:Fallback>
      <p:transition spd="slow" advTm="18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7811027" cy="1340769"/>
          </a:xfrm>
        </p:spPr>
        <p:txBody>
          <a:bodyPr/>
          <a:lstStyle/>
          <a:p>
            <a:r>
              <a:rPr lang="cs-CZ" sz="5400" b="1" dirty="0" err="1" smtClean="0">
                <a:solidFill>
                  <a:srgbClr val="FF0000"/>
                </a:solidFill>
              </a:rPr>
              <a:t>Bobovka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9442" y="1807361"/>
            <a:ext cx="7811029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5400" b="1" dirty="0" smtClean="0">
                <a:solidFill>
                  <a:srgbClr val="FF0000"/>
                </a:solidFill>
              </a:rPr>
              <a:t>                 </a:t>
            </a:r>
          </a:p>
          <a:p>
            <a:pPr marL="0" indent="0">
              <a:buNone/>
            </a:pPr>
            <a:endParaRPr lang="cs-CZ" sz="5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5400" b="1" dirty="0" smtClean="0">
                <a:solidFill>
                  <a:srgbClr val="FF0000"/>
                </a:solidFill>
              </a:rPr>
              <a:t>                   Bowling</a:t>
            </a:r>
            <a:endParaRPr lang="cs-CZ" sz="5400" dirty="0"/>
          </a:p>
        </p:txBody>
      </p:sp>
      <p:pic>
        <p:nvPicPr>
          <p:cNvPr id="4" name="Obrázek 3" descr="C:\Users\Mgr. Radka Kollárová\Desktop\fotky\2011\2011_01 zimní kurz\1\foto děti\18.01\6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" y="1085571"/>
            <a:ext cx="4248472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C:\Users\Mgr. Radka Kollárová\Desktop\fotky\2012\2012_01 Velká Úpa\foto - video zimní kurz\5.A8\foto\4.středa\P118055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80" t="9578" r="11531" b="13800"/>
          <a:stretch/>
        </p:blipFill>
        <p:spPr bwMode="auto">
          <a:xfrm>
            <a:off x="4259633" y="31330"/>
            <a:ext cx="4884367" cy="4261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Obrázek 5" descr="F:\fotky\P119053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7032"/>
            <a:ext cx="4476750" cy="33559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238638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146"/>
    </mc:Choice>
    <mc:Fallback>
      <p:transition spd="slow" advTm="7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352928" cy="1152128"/>
          </a:xfrm>
        </p:spPr>
        <p:txBody>
          <a:bodyPr/>
          <a:lstStyle/>
          <a:p>
            <a:r>
              <a:rPr lang="cs-CZ" sz="5400" b="1" dirty="0" err="1" smtClean="0">
                <a:solidFill>
                  <a:srgbClr val="FF0000"/>
                </a:solidFill>
              </a:rPr>
              <a:t>Relax</a:t>
            </a:r>
            <a:endParaRPr lang="cs-CZ" sz="5400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 descr="C:\Users\Mgr. Radka Kollárová\Desktop\fotky\2011\2011_01 zimní kurz\2\foto po dnech\3.den\P1050364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265" r="28284" b="7518"/>
          <a:stretch/>
        </p:blipFill>
        <p:spPr bwMode="auto">
          <a:xfrm>
            <a:off x="179512" y="1196752"/>
            <a:ext cx="3744416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C:\Users\Mgr. Radka Kollárová\Desktop\fotky\2011\2011_01 zimní kurz\2\foto po dnech\3.den\P105038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932040" cy="379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C:\Users\Mgr. Radka Kollárová\Desktop\fotky\2012\foto - video zimní kurz\5.A8\foto\2.pondělí\P115094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92" t="14558" r="7027" b="13210"/>
          <a:stretch/>
        </p:blipFill>
        <p:spPr bwMode="auto">
          <a:xfrm>
            <a:off x="323528" y="3392425"/>
            <a:ext cx="4371279" cy="311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:\Users\Mgr. Radka Kollárová\Desktop\fotky\2011\2011_01 zimní kurz\2\foto po dnech\5. den\IMG_0068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04864"/>
            <a:ext cx="6300192" cy="46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C:\Users\Mgr. Radka Kollárová\Desktop\fotky\2011\2011_01 zimní kurz\2\foto po dnech\3.den\P1050407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890209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196"/>
    </mc:Choice>
    <mc:Fallback>
      <p:transition spd="slow" advTm="9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883035" cy="1411559"/>
          </a:xfrm>
        </p:spPr>
        <p:txBody>
          <a:bodyPr/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Pohodové večery</a:t>
            </a:r>
            <a:endParaRPr lang="cs-CZ" sz="5400" b="1" dirty="0">
              <a:solidFill>
                <a:srgbClr val="FF0000"/>
              </a:solidFill>
            </a:endParaRPr>
          </a:p>
        </p:txBody>
      </p:sp>
      <p:pic>
        <p:nvPicPr>
          <p:cNvPr id="4" name="Obrázek 3" descr="C:\Users\Mgr. Radka Kollárová\Desktop\fotky\2011\2011_01 zimní kurz\2\foto po dnech\5. den\IMG_003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6" t="19373"/>
          <a:stretch/>
        </p:blipFill>
        <p:spPr bwMode="auto">
          <a:xfrm>
            <a:off x="251520" y="1340768"/>
            <a:ext cx="4392488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Zástupný symbol pro obsah 4" descr="C:\Users\Mgr. Radka Kollárová\Desktop\fotky\2012\foto - video zimní kurz\5.A8\foto\2.pondělí\P1150953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2805112"/>
            <a:ext cx="5403850" cy="405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C:\Users\Mgr. Radka Kollárová\Desktop\fotky\2012\foto - video zimní kurz\2.A8 + 7.A\foto\Nikola\SAM_118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0" y="1556792"/>
            <a:ext cx="6691580" cy="530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:\Users\Mgr. Radka Kollárová\Desktop\fotky\2011\2011_01 zimní kurz\2\foto po dnech\filmový večer\P1000354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902" cy="710140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120333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198"/>
    </mc:Choice>
    <mc:Fallback>
      <p:transition spd="slow" advTm="8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811027" cy="1411559"/>
          </a:xfrm>
        </p:spPr>
        <p:txBody>
          <a:bodyPr/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Učitelé</a:t>
            </a:r>
            <a:endParaRPr lang="cs-CZ" sz="5400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 descr="C:\Users\Mgr. Radka Kollárová\Desktop\fotky\2010\2010_01 Velká Úpa sekunda\P1020840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02" t="11067" r="11760"/>
          <a:stretch/>
        </p:blipFill>
        <p:spPr bwMode="auto">
          <a:xfrm>
            <a:off x="179512" y="1268760"/>
            <a:ext cx="288032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F:\fotky\P119049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934" t="14574" r="8610" b="17857"/>
          <a:stretch/>
        </p:blipFill>
        <p:spPr bwMode="auto">
          <a:xfrm>
            <a:off x="4788022" y="0"/>
            <a:ext cx="4339373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Obrázek 5" descr="C:\Users\Mgr. Radka Kollárová\Desktop\fotky\2010\2010_01 Velká Úpa\P1020662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43" y="3071914"/>
            <a:ext cx="4859741" cy="375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:\Users\Mgr. Radka Kollárová\Desktop\fotky\2012\foto - video zimní kurz\5.A8\foto\1.neděle\P115088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03" t="15471" r="9969"/>
          <a:stretch/>
        </p:blipFill>
        <p:spPr bwMode="auto">
          <a:xfrm>
            <a:off x="0" y="1612264"/>
            <a:ext cx="6734175" cy="52457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Obrázek 7" descr="C:\Users\Mgr. Radka Kollárová\Radka Kollárová\kurzy\LVZ\LVZ 2013\zimní kurz\fotky - lyžák 5.A8\P119075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14" r="5104"/>
          <a:stretch/>
        </p:blipFill>
        <p:spPr bwMode="auto">
          <a:xfrm>
            <a:off x="4491723" y="22426"/>
            <a:ext cx="4157980" cy="36899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Obrázek 8" descr="C:\Users\Mgr. Radka Kollárová\Desktop\fotky\2014\2014_01_Zimní kurz foto\DSC0138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85" t="12833" r="19873"/>
          <a:stretch/>
        </p:blipFill>
        <p:spPr bwMode="auto">
          <a:xfrm>
            <a:off x="0" y="22426"/>
            <a:ext cx="9324528" cy="68355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281778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1919"/>
    </mc:Choice>
    <mc:Fallback>
      <p:transition spd="slow" advTm="11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8134555" cy="1412776"/>
          </a:xfrm>
        </p:spPr>
        <p:txBody>
          <a:bodyPr/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  Pojeďte taky </a:t>
            </a:r>
            <a:endParaRPr lang="cs-CZ" sz="5400" b="1" dirty="0">
              <a:solidFill>
                <a:srgbClr val="FF0000"/>
              </a:solidFill>
            </a:endParaRPr>
          </a:p>
        </p:txBody>
      </p:sp>
      <p:sp>
        <p:nvSpPr>
          <p:cNvPr id="4" name="Veselý obličej 3"/>
          <p:cNvSpPr/>
          <p:nvPr/>
        </p:nvSpPr>
        <p:spPr>
          <a:xfrm>
            <a:off x="6732240" y="476672"/>
            <a:ext cx="720080" cy="72008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ástupný symbol pro obsah 4" descr="C:\Users\Mgr. Radka Kollárová\Desktop\fotky\2011\2011_01 zimní kurz\1\foto děti\17.01\15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678"/>
          <a:stretch/>
        </p:blipFill>
        <p:spPr bwMode="auto">
          <a:xfrm>
            <a:off x="467544" y="1196752"/>
            <a:ext cx="8136904" cy="53285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005615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986"/>
    </mc:Choice>
    <mc:Fallback>
      <p:transition spd="slow" advTm="5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dirty="0" smtClean="0">
                <a:solidFill>
                  <a:srgbClr val="FF0000"/>
                </a:solidFill>
              </a:rPr>
              <a:t>Sportovní kurzy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8299648" cy="2188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/>
              <a:t>Žáci školy každý rok absolvují v </a:t>
            </a:r>
            <a:r>
              <a:rPr lang="cs-CZ" sz="4000" dirty="0" smtClean="0"/>
              <a:t>některých </a:t>
            </a:r>
            <a:r>
              <a:rPr lang="cs-CZ" sz="4000" dirty="0"/>
              <a:t>ročnících kurzy, které jsou zaměřené na různé aktivity.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195736" y="4005064"/>
            <a:ext cx="6795864" cy="2319536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6">
                    <a:lumMod val="75000"/>
                  </a:schemeClr>
                </a:solidFill>
              </a:rPr>
              <a:t>Zimní kurz</a:t>
            </a:r>
          </a:p>
          <a:p>
            <a:r>
              <a:rPr lang="cs-CZ" sz="4000" b="1" dirty="0" smtClean="0">
                <a:solidFill>
                  <a:schemeClr val="accent6">
                    <a:lumMod val="75000"/>
                  </a:schemeClr>
                </a:solidFill>
              </a:rPr>
              <a:t>Cykloturistický kurz</a:t>
            </a:r>
          </a:p>
          <a:p>
            <a:r>
              <a:rPr lang="cs-CZ" sz="4000" b="1" dirty="0" smtClean="0">
                <a:solidFill>
                  <a:schemeClr val="accent6">
                    <a:lumMod val="75000"/>
                  </a:schemeClr>
                </a:solidFill>
              </a:rPr>
              <a:t>Vodácký kurz</a:t>
            </a:r>
            <a:endParaRPr lang="cs-CZ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102831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126"/>
    </mc:Choice>
    <mc:Fallback>
      <p:transition spd="slow" advTm="8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2" y="188640"/>
            <a:ext cx="7125113" cy="1411559"/>
          </a:xfrm>
        </p:spPr>
        <p:txBody>
          <a:bodyPr>
            <a:noAutofit/>
          </a:bodyPr>
          <a:lstStyle/>
          <a:p>
            <a:pPr algn="ctr"/>
            <a:r>
              <a:rPr lang="cs-CZ" sz="7200" b="1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Zimní </a:t>
            </a:r>
            <a:r>
              <a:rPr lang="cs-CZ" sz="7200" b="1" dirty="0" smtClean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kurz</a:t>
            </a:r>
            <a:endParaRPr lang="cs-CZ" sz="72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0" y="1554162"/>
            <a:ext cx="8991600" cy="5303838"/>
          </a:xfrm>
        </p:spPr>
        <p:txBody>
          <a:bodyPr>
            <a:normAutofit fontScale="85000" lnSpcReduction="20000"/>
          </a:bodyPr>
          <a:lstStyle/>
          <a:p>
            <a:endParaRPr lang="cs-CZ" sz="4300" b="1" dirty="0" smtClean="0">
              <a:solidFill>
                <a:srgbClr val="FF0000"/>
              </a:solidFill>
            </a:endParaRPr>
          </a:p>
          <a:p>
            <a:r>
              <a:rPr lang="cs-CZ" sz="4300" b="1" dirty="0" smtClean="0">
                <a:solidFill>
                  <a:srgbClr val="FF0000"/>
                </a:solidFill>
              </a:rPr>
              <a:t>Třída:</a:t>
            </a:r>
            <a:r>
              <a:rPr lang="cs-CZ" sz="4300" b="1" dirty="0" smtClean="0">
                <a:solidFill>
                  <a:srgbClr val="C00000"/>
                </a:solidFill>
              </a:rPr>
              <a:t> </a:t>
            </a:r>
            <a:r>
              <a:rPr lang="cs-CZ" sz="4300" b="1" dirty="0" smtClean="0"/>
              <a:t> </a:t>
            </a:r>
            <a:r>
              <a:rPr lang="cs-CZ" sz="4300" dirty="0" smtClean="0"/>
              <a:t>sekunda</a:t>
            </a:r>
            <a:r>
              <a:rPr lang="cs-CZ" sz="4300" dirty="0"/>
              <a:t>, </a:t>
            </a:r>
            <a:r>
              <a:rPr lang="cs-CZ" sz="4300" dirty="0" smtClean="0"/>
              <a:t>sexta,</a:t>
            </a:r>
          </a:p>
          <a:p>
            <a:pPr marL="0" indent="0">
              <a:buNone/>
            </a:pPr>
            <a:r>
              <a:rPr lang="cs-CZ" sz="4300" dirty="0"/>
              <a:t> </a:t>
            </a:r>
            <a:r>
              <a:rPr lang="cs-CZ" sz="4300" dirty="0" smtClean="0"/>
              <a:t>             </a:t>
            </a:r>
            <a:r>
              <a:rPr lang="cs-CZ" sz="4300" dirty="0"/>
              <a:t>7. </a:t>
            </a:r>
            <a:r>
              <a:rPr lang="cs-CZ" sz="4300" dirty="0" smtClean="0"/>
              <a:t>třída, 2.ročník 4G</a:t>
            </a:r>
            <a:endParaRPr lang="cs-CZ" sz="4300" dirty="0"/>
          </a:p>
          <a:p>
            <a:r>
              <a:rPr lang="cs-CZ" sz="4300" b="1" dirty="0">
                <a:solidFill>
                  <a:srgbClr val="FF0000"/>
                </a:solidFill>
              </a:rPr>
              <a:t>Termín:</a:t>
            </a:r>
            <a:r>
              <a:rPr lang="cs-CZ" sz="4300" dirty="0">
                <a:solidFill>
                  <a:srgbClr val="C00000"/>
                </a:solidFill>
              </a:rPr>
              <a:t> </a:t>
            </a:r>
            <a:r>
              <a:rPr lang="cs-CZ" sz="4300" dirty="0" smtClean="0"/>
              <a:t>leden </a:t>
            </a:r>
            <a:r>
              <a:rPr lang="cs-CZ" sz="4300" dirty="0"/>
              <a:t>(7 dní)</a:t>
            </a:r>
          </a:p>
          <a:p>
            <a:r>
              <a:rPr lang="cs-CZ" sz="4300" b="1" dirty="0">
                <a:solidFill>
                  <a:srgbClr val="FF0000"/>
                </a:solidFill>
              </a:rPr>
              <a:t>Místo:</a:t>
            </a:r>
            <a:r>
              <a:rPr lang="cs-CZ" sz="4300" dirty="0">
                <a:solidFill>
                  <a:srgbClr val="C00000"/>
                </a:solidFill>
              </a:rPr>
              <a:t> </a:t>
            </a:r>
            <a:r>
              <a:rPr lang="cs-CZ" sz="4300" dirty="0" smtClean="0"/>
              <a:t>Velká </a:t>
            </a:r>
            <a:r>
              <a:rPr lang="cs-CZ" sz="4300" dirty="0"/>
              <a:t>Úpa </a:t>
            </a:r>
            <a:r>
              <a:rPr lang="cs-CZ" sz="4300" dirty="0" smtClean="0"/>
              <a:t>– Krkonoše</a:t>
            </a:r>
          </a:p>
          <a:p>
            <a:pPr>
              <a:buNone/>
            </a:pPr>
            <a:r>
              <a:rPr lang="cs-CZ" sz="4300" dirty="0" smtClean="0"/>
              <a:t>              Pec pod Sněžkou</a:t>
            </a:r>
          </a:p>
          <a:p>
            <a:pPr marL="0" indent="0">
              <a:buNone/>
            </a:pPr>
            <a:r>
              <a:rPr lang="cs-CZ" sz="4300" dirty="0"/>
              <a:t>            </a:t>
            </a:r>
            <a:r>
              <a:rPr lang="cs-CZ" sz="4300" dirty="0" smtClean="0"/>
              <a:t> www.</a:t>
            </a:r>
            <a:r>
              <a:rPr lang="cs-CZ" sz="4300" dirty="0" err="1" smtClean="0"/>
              <a:t>skiport.cz</a:t>
            </a:r>
            <a:endParaRPr lang="cs-CZ" sz="4300" dirty="0" smtClean="0"/>
          </a:p>
          <a:p>
            <a:pPr marL="0" indent="0">
              <a:buNone/>
            </a:pPr>
            <a:r>
              <a:rPr lang="cs-CZ" sz="4300" dirty="0" smtClean="0"/>
              <a:t>             www.</a:t>
            </a:r>
            <a:r>
              <a:rPr lang="cs-CZ" sz="4300" dirty="0" err="1" smtClean="0"/>
              <a:t>skiresort.cz</a:t>
            </a:r>
            <a:endParaRPr lang="cs-CZ" sz="4300" dirty="0" smtClean="0"/>
          </a:p>
          <a:p>
            <a:pPr marL="0" indent="0">
              <a:buNone/>
            </a:pPr>
            <a:endParaRPr lang="cs-CZ" sz="4300" dirty="0"/>
          </a:p>
          <a:p>
            <a:pPr marL="0" indent="0">
              <a:buNone/>
            </a:pPr>
            <a:endParaRPr lang="cs-CZ" sz="4600" dirty="0"/>
          </a:p>
          <a:p>
            <a:endParaRPr lang="cs-CZ" dirty="0"/>
          </a:p>
        </p:txBody>
      </p:sp>
      <p:pic>
        <p:nvPicPr>
          <p:cNvPr id="1029" name="Picture 5" descr="C:\Users\Mgr. Radka Kollárová\Desktop\fotky\2011\2011_01 zimní kurz\1\foto děti\17.01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59"/>
            <a:ext cx="9163237" cy="68730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gr. Radka Kollárová\Desktop\fotky\2011\2011_01 zimní kurz\1\foto děti\17.01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04476"/>
            <a:ext cx="9380968" cy="7036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gr. Radka Kollárová\Desktop\fotky\2012\2012_01 Velká Úpa\foto - video zimní kurz\5.A8\foto\2.pondělí\P11509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85740"/>
            <a:ext cx="9524984" cy="71437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6704140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571"/>
    </mc:Choice>
    <mc:Fallback>
      <p:transition spd="slow" advTm="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700" b="1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Zimní kurz</a:t>
            </a:r>
            <a:r>
              <a:rPr lang="cs-CZ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cs-CZ" dirty="0">
                <a:effectLst/>
                <a:latin typeface="Calibri"/>
                <a:ea typeface="Calibri"/>
                <a:cs typeface="Times New Roman"/>
              </a:rPr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 fontScale="70000" lnSpcReduction="20000"/>
          </a:bodyPr>
          <a:lstStyle/>
          <a:p>
            <a:r>
              <a:rPr lang="cs-CZ" sz="7300" b="1" dirty="0" err="1" smtClean="0">
                <a:solidFill>
                  <a:srgbClr val="FF0000"/>
                </a:solidFill>
              </a:rPr>
              <a:t>Náplnň</a:t>
            </a:r>
            <a:r>
              <a:rPr lang="cs-CZ" sz="7300" b="1" dirty="0" smtClean="0">
                <a:solidFill>
                  <a:srgbClr val="FF0000"/>
                </a:solidFill>
              </a:rPr>
              <a:t> kurzu</a:t>
            </a:r>
          </a:p>
          <a:p>
            <a:pPr marL="895350" indent="-354013">
              <a:buFont typeface="Wingdings" panose="05000000000000000000" pitchFamily="2" charset="2"/>
              <a:buChar char="v"/>
            </a:pPr>
            <a:r>
              <a:rPr lang="cs-CZ" sz="5100" dirty="0" smtClean="0"/>
              <a:t>výuka </a:t>
            </a:r>
            <a:r>
              <a:rPr lang="cs-CZ" sz="5100" dirty="0"/>
              <a:t>a zdokonalování se na </a:t>
            </a:r>
            <a:r>
              <a:rPr lang="cs-CZ" sz="5100" dirty="0" smtClean="0"/>
              <a:t>  lyžích </a:t>
            </a:r>
            <a:r>
              <a:rPr lang="cs-CZ" sz="5100" dirty="0"/>
              <a:t>i </a:t>
            </a:r>
            <a:r>
              <a:rPr lang="cs-CZ" sz="5100" dirty="0" smtClean="0"/>
              <a:t>snowboardu</a:t>
            </a:r>
          </a:p>
          <a:p>
            <a:pPr marL="895350" indent="-354013">
              <a:buFont typeface="Wingdings" panose="05000000000000000000" pitchFamily="2" charset="2"/>
              <a:buChar char="v"/>
            </a:pPr>
            <a:r>
              <a:rPr lang="cs-CZ" sz="5100" dirty="0" smtClean="0"/>
              <a:t>zimní turistika</a:t>
            </a:r>
          </a:p>
          <a:p>
            <a:pPr marL="895350" indent="-354013">
              <a:buFont typeface="Wingdings" panose="05000000000000000000" pitchFamily="2" charset="2"/>
              <a:buChar char="v"/>
            </a:pPr>
            <a:r>
              <a:rPr lang="cs-CZ" sz="5100" dirty="0" smtClean="0"/>
              <a:t>ozdravný </a:t>
            </a:r>
            <a:r>
              <a:rPr lang="cs-CZ" sz="5100" dirty="0"/>
              <a:t>pobyt v horském </a:t>
            </a:r>
            <a:r>
              <a:rPr lang="cs-CZ" sz="5100" dirty="0" smtClean="0"/>
              <a:t>prostředí</a:t>
            </a:r>
          </a:p>
          <a:p>
            <a:pPr marL="895350" indent="-354013">
              <a:buFont typeface="Wingdings" panose="05000000000000000000" pitchFamily="2" charset="2"/>
              <a:buChar char="v"/>
            </a:pPr>
            <a:r>
              <a:rPr lang="cs-CZ" sz="5100" dirty="0" smtClean="0"/>
              <a:t>navázat </a:t>
            </a:r>
            <a:r>
              <a:rPr lang="cs-CZ" sz="5100" dirty="0"/>
              <a:t>užší vztahy jak v třídním kolektivu, tak i s </a:t>
            </a:r>
            <a:r>
              <a:rPr lang="cs-CZ" sz="5100" dirty="0" smtClean="0"/>
              <a:t>učiteli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9739692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7160"/>
    </mc:Choice>
    <mc:Fallback>
      <p:transition spd="slow" advTm="7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700" b="1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Zimní kurz</a:t>
            </a:r>
            <a:r>
              <a:rPr lang="cs-CZ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cs-CZ" dirty="0">
                <a:effectLst/>
                <a:latin typeface="Calibri"/>
                <a:ea typeface="Calibri"/>
                <a:cs typeface="Times New Roman"/>
              </a:rPr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3675038"/>
          </a:xfrm>
        </p:spPr>
        <p:txBody>
          <a:bodyPr>
            <a:normAutofit/>
          </a:bodyPr>
          <a:lstStyle/>
          <a:p>
            <a:r>
              <a:rPr lang="cs-CZ" sz="4300" b="1" dirty="0" smtClean="0">
                <a:solidFill>
                  <a:srgbClr val="FF0000"/>
                </a:solidFill>
              </a:rPr>
              <a:t>Ubytování</a:t>
            </a:r>
          </a:p>
          <a:p>
            <a:pPr marL="447675" indent="0">
              <a:buNone/>
            </a:pPr>
            <a:r>
              <a:rPr lang="cs-CZ" sz="4000" dirty="0" smtClean="0"/>
              <a:t>Chata Krakonoš/</a:t>
            </a:r>
          </a:p>
          <a:p>
            <a:pPr marL="447675" indent="0">
              <a:buNone/>
            </a:pPr>
            <a:r>
              <a:rPr lang="cs-CZ" sz="4000" dirty="0" smtClean="0"/>
              <a:t>Penzion Kobr (pokoje s</a:t>
            </a:r>
            <a:r>
              <a:rPr lang="cs-CZ" sz="4000" dirty="0"/>
              <a:t> vlastním sociálním </a:t>
            </a:r>
            <a:r>
              <a:rPr lang="cs-CZ" sz="4000" dirty="0" smtClean="0"/>
              <a:t>zařízením)</a:t>
            </a:r>
          </a:p>
        </p:txBody>
      </p:sp>
      <p:pic>
        <p:nvPicPr>
          <p:cNvPr id="1026" name="Picture 2" descr="C:\Users\Mgr. Radka Kollárová\Desktop\fotky\2011\2011_01 zimní kurz\1\foto děti\22.01\P10502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72"/>
            <a:ext cx="6557004" cy="49177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gr. Radka Kollárová\Desktop\fotky\2011\2011_01 zimní kurz\1\foto děti\22.01\P10502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344" t="21444" r="7801" b="33576"/>
          <a:stretch/>
        </p:blipFill>
        <p:spPr bwMode="auto">
          <a:xfrm rot="1620000">
            <a:off x="2955330" y="2982837"/>
            <a:ext cx="2081213" cy="8372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871" y="4653135"/>
            <a:ext cx="2869129" cy="215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Interiér penzion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96" y="980728"/>
            <a:ext cx="5317853" cy="3975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Mgr. Radka Kollárová\Desktop\fotky\2012\2012_01 Velká Úpa\foto - video zimní kurz\2.A8 + 7.A\foto\1.sobota\SAM_10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" y="404664"/>
            <a:ext cx="8160908" cy="612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5"/>
            <a:ext cx="9156212" cy="686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117834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476"/>
    </mc:Choice>
    <mc:Fallback>
      <p:transition spd="slow" advTm="10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6700" b="1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Zimní kurz</a:t>
            </a:r>
            <a:r>
              <a:rPr lang="cs-CZ" dirty="0"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cs-CZ" dirty="0">
                <a:effectLst/>
                <a:latin typeface="Calibri"/>
                <a:ea typeface="Calibri"/>
                <a:cs typeface="Times New Roman"/>
              </a:rPr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309897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Stravování</a:t>
            </a:r>
            <a:r>
              <a:rPr lang="cs-CZ" sz="4000" dirty="0" smtClean="0"/>
              <a:t> </a:t>
            </a:r>
          </a:p>
          <a:p>
            <a:pPr marL="447675" indent="0">
              <a:buNone/>
            </a:pPr>
            <a:r>
              <a:rPr lang="cs-CZ" sz="4000" dirty="0" smtClean="0"/>
              <a:t>výborná </a:t>
            </a:r>
            <a:r>
              <a:rPr lang="cs-CZ" sz="4000" dirty="0"/>
              <a:t>domácí </a:t>
            </a:r>
            <a:r>
              <a:rPr lang="cs-CZ" sz="4000" dirty="0" smtClean="0"/>
              <a:t>strava </a:t>
            </a:r>
            <a:r>
              <a:rPr lang="cs-CZ" sz="4000" dirty="0"/>
              <a:t>formou plné </a:t>
            </a:r>
            <a:r>
              <a:rPr lang="cs-CZ" sz="4000" dirty="0" smtClean="0"/>
              <a:t>penze</a:t>
            </a:r>
            <a:endParaRPr lang="cs-CZ" sz="4000" dirty="0"/>
          </a:p>
          <a:p>
            <a:endParaRPr lang="cs-CZ" dirty="0"/>
          </a:p>
        </p:txBody>
      </p:sp>
      <p:pic>
        <p:nvPicPr>
          <p:cNvPr id="2049" name="Picture 1" descr="C:\Users\Mgr. Radka Kollárová\Desktop\fotky\2012\2012_01 Velká Úpa\foto - video zimní kurz\5.A8\foto\6.pátek\P101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" y="0"/>
            <a:ext cx="4860032" cy="36450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gr. Radka Kollárová\Desktop\fotky\2011\2011_01 zimní kurz\1\foto děti\19.01\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0"/>
            <a:ext cx="4644008" cy="6191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gr. Radka Kollárová\Desktop\fotky\2010\2010_01 Velká Úpa kvinta\P10206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609" y="3932161"/>
            <a:ext cx="3901118" cy="2925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Mgr. Radka Kollárová\Desktop\fotky\2011\2011_01 zimní kurz\1\foto děti\19.01\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241" t="3627" r="9253" b="11633"/>
          <a:stretch/>
        </p:blipFill>
        <p:spPr bwMode="auto">
          <a:xfrm>
            <a:off x="4299054" y="0"/>
            <a:ext cx="4869962" cy="6381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gr. Radka Kollárová\Desktop\fotky\2011\2011_01 zimní kurz\1\foto děti\17.01\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75" y="0"/>
            <a:ext cx="6071482" cy="4553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gr. Radka Kollárová\Desktop\fotky\2011\2011_01 zimní kurz\1\foto děti\17.01\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2" y="2657469"/>
            <a:ext cx="5600194" cy="42005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163336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9933"/>
    </mc:Choice>
    <mc:Fallback>
      <p:transition spd="slow" advTm="9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9442" y="260649"/>
            <a:ext cx="7125113" cy="1080120"/>
          </a:xfrm>
        </p:spPr>
        <p:txBody>
          <a:bodyPr/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Lyžování</a:t>
            </a:r>
            <a:endParaRPr lang="cs-CZ" sz="5400" dirty="0"/>
          </a:p>
        </p:txBody>
      </p:sp>
      <p:pic>
        <p:nvPicPr>
          <p:cNvPr id="4" name="Zástupný symbol pro obsah 3" descr="C:\Users\Mgr. Radka Kollárová\Desktop\fotky\2012\foto - video zimní kurz\5.A8\foto\2.pondělí\P1150930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9989"/>
            <a:ext cx="4536504" cy="341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F:\Lyžák 5.A 2009\P101002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063" t="23445" r="28545" b="19833"/>
          <a:stretch/>
        </p:blipFill>
        <p:spPr bwMode="auto">
          <a:xfrm>
            <a:off x="4860032" y="1124744"/>
            <a:ext cx="3616325" cy="3178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Obrázek 5" descr="C:\Users\Mgr. Radka Kollárová\Desktop\fotky\2012\foto - video zimní kurz\5.A8\foto\1.neděle\P1150904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6344665" cy="447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C:\Users\Mgr. Radka Kollárová\Desktop\fotky\2011\2011_01 zimní kurz\1\foto děti\21.01\1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15" t="11846" r="21739" b="19097"/>
          <a:stretch/>
        </p:blipFill>
        <p:spPr bwMode="auto">
          <a:xfrm>
            <a:off x="3635897" y="1484784"/>
            <a:ext cx="5224442" cy="52148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Obrázek 7" descr="C:\Users\Mgr. Radka Kollárová\Desktop\fotky\2012\foto - video zimní kurz\2.A8 + 7.A\foto\5.středa\P116010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08" t="9274" r="7641" b="20358"/>
          <a:stretch/>
        </p:blipFill>
        <p:spPr bwMode="auto">
          <a:xfrm>
            <a:off x="0" y="1124744"/>
            <a:ext cx="7164288" cy="5733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Obrázek 8" descr="C:\Users\Mgr. Radka Kollárová\Desktop\fotky\2011\2011_01 zimní kurz\1\foto děti\21.01\9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325" t="11620" r="5116" b="31061"/>
          <a:stretch/>
        </p:blipFill>
        <p:spPr bwMode="auto">
          <a:xfrm>
            <a:off x="4857366" y="3657600"/>
            <a:ext cx="4284345" cy="32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Obrázek 9" descr="C:\Users\Mgr. Radka Kollárová\Desktop\fotky\2012\foto - video zimní kurz\5.A8\foto\2.pondělí\P1160513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Veselý obličej 10">
            <a:hlinkClick r:id="rId10" action="ppaction://hlinkfile"/>
          </p:cNvPr>
          <p:cNvSpPr/>
          <p:nvPr/>
        </p:nvSpPr>
        <p:spPr>
          <a:xfrm>
            <a:off x="611560" y="5604373"/>
            <a:ext cx="1008112" cy="920971"/>
          </a:xfrm>
          <a:prstGeom prst="smileyFac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7788632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1837"/>
    </mc:Choice>
    <mc:Fallback>
      <p:transition spd="slow" advTm="11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667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7883035" cy="1339551"/>
          </a:xfrm>
        </p:spPr>
        <p:txBody>
          <a:bodyPr/>
          <a:lstStyle/>
          <a:p>
            <a:r>
              <a:rPr lang="cs-CZ" sz="5400" b="1" dirty="0" smtClean="0">
                <a:solidFill>
                  <a:srgbClr val="FF0000"/>
                </a:solidFill>
              </a:rPr>
              <a:t>Snowboarding</a:t>
            </a:r>
            <a:endParaRPr lang="cs-CZ" sz="5400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 descr="C:\Users\Mgr. Radka Kollárová\Desktop\fotky\2011\2011_01 zimní kurz\2\foto po dnech\3.den\P1050379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84784"/>
            <a:ext cx="4680520" cy="3167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C:\Users\Mgr. Radka Kollárová\Radka Kollárová\kurzy\LVZ\LVZ 2013\zimní kurz\fotky - lyžák 5.A8\P119074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131" b="21941"/>
          <a:stretch/>
        </p:blipFill>
        <p:spPr bwMode="auto">
          <a:xfrm>
            <a:off x="4355977" y="3068960"/>
            <a:ext cx="4788024" cy="3775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Obrázek 5" descr="C:\Users\Mgr. Radka Kollárová\Desktop\fotky\2012\foto - video zimní kurz\2.A8 + 7.A\foto\Pepa\P127030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45" t="9269" r="16225" b="21879"/>
          <a:stretch/>
        </p:blipFill>
        <p:spPr bwMode="auto">
          <a:xfrm>
            <a:off x="179512" y="2060848"/>
            <a:ext cx="5507196" cy="4495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Obrázek 6" descr="C:\Users\Mgr. Radka Kollárová\Desktop\fotky\2012\foto - video zimní kurz\2.A8 + 7.A\foto\Pepa\P127030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907" t="7944" r="13246" b="20554"/>
          <a:stretch/>
        </p:blipFill>
        <p:spPr bwMode="auto">
          <a:xfrm>
            <a:off x="4788024" y="188640"/>
            <a:ext cx="4355977" cy="2835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Obrázek 7" descr="C:\Users\Mgr. Radka Kollárová\Desktop\fotky\2010\2010_01 Velká Úpa kvinta\DSC01325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4433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7441794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599"/>
    </mc:Choice>
    <mc:Fallback>
      <p:transition spd="slow" advTm="10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1.9|2.5|2.3|1.2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2|1.3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5|1.1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1.3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1.5|1.3|2.4|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|1.6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4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|1.2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1.4|1.6|1.1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2|1.1|1.5|2.1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1.1|1.1|1|1.3|1.1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5|1.7|1.9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1.5|1.8|2.4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Vlastní 1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FFFF00"/>
      </a:accent1>
      <a:accent2>
        <a:srgbClr val="F3A447"/>
      </a:accent2>
      <a:accent3>
        <a:srgbClr val="FBEF59"/>
      </a:accent3>
      <a:accent4>
        <a:srgbClr val="DD7E0E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nter">
  <a:themeElements>
    <a:clrScheme name="Vlastní 10">
      <a:dk1>
        <a:sysClr val="windowText" lastClr="000000"/>
      </a:dk1>
      <a:lt1>
        <a:srgbClr val="C5E1FE"/>
      </a:lt1>
      <a:dk2>
        <a:srgbClr val="1F7BB6"/>
      </a:dk2>
      <a:lt2>
        <a:srgbClr val="E5EDF5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Zima</Template>
  <TotalTime>536</TotalTime>
  <Words>125</Words>
  <Application>Microsoft Office PowerPoint</Application>
  <PresentationFormat>Předvádění na obrazovce (4:3)</PresentationFormat>
  <Paragraphs>41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16</vt:i4>
      </vt:variant>
    </vt:vector>
  </HeadingPairs>
  <TitlesOfParts>
    <vt:vector size="18" baseType="lpstr">
      <vt:lpstr>Cesta</vt:lpstr>
      <vt:lpstr>Winter</vt:lpstr>
      <vt:lpstr>Biskupské gymnázium, Základní škola a Mateřská škola Bohosudov Koněvova 100, 417 42 Krupka </vt:lpstr>
      <vt:lpstr>Sportovní kurzy</vt:lpstr>
      <vt:lpstr>Zimní kurz</vt:lpstr>
      <vt:lpstr>Zimní kurz </vt:lpstr>
      <vt:lpstr>Zimní kurz </vt:lpstr>
      <vt:lpstr>Zimní kurz </vt:lpstr>
      <vt:lpstr>Lyžování</vt:lpstr>
      <vt:lpstr>Snímek 8</vt:lpstr>
      <vt:lpstr>Snowboarding</vt:lpstr>
      <vt:lpstr>Bobování</vt:lpstr>
      <vt:lpstr>Zábava </vt:lpstr>
      <vt:lpstr>Bobovka</vt:lpstr>
      <vt:lpstr>Relax</vt:lpstr>
      <vt:lpstr>Pohodové večery</vt:lpstr>
      <vt:lpstr>Učitelé</vt:lpstr>
      <vt:lpstr>  Pojeďte taky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Biskupské gymnázium, Základní škola a Mateřská škola Bohosudov Koněvova 100, 417 42 Krupka   </dc:title>
  <dc:creator>Mgr. Radka Kollárová</dc:creator>
  <cp:lastModifiedBy>Radka Kollárová</cp:lastModifiedBy>
  <cp:revision>36</cp:revision>
  <dcterms:created xsi:type="dcterms:W3CDTF">2014-10-23T19:03:40Z</dcterms:created>
  <dcterms:modified xsi:type="dcterms:W3CDTF">2017-10-17T18:49:58Z</dcterms:modified>
</cp:coreProperties>
</file>